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730" r:id="rId3"/>
    <p:sldId id="761" r:id="rId4"/>
    <p:sldId id="762" r:id="rId5"/>
    <p:sldId id="734" r:id="rId6"/>
    <p:sldId id="758" r:id="rId7"/>
    <p:sldId id="763" r:id="rId8"/>
    <p:sldId id="764" r:id="rId9"/>
    <p:sldId id="757" r:id="rId10"/>
    <p:sldId id="765" r:id="rId11"/>
    <p:sldId id="766" r:id="rId12"/>
    <p:sldId id="767" r:id="rId13"/>
    <p:sldId id="768" r:id="rId14"/>
    <p:sldId id="769" r:id="rId15"/>
    <p:sldId id="770" r:id="rId16"/>
    <p:sldId id="771" r:id="rId17"/>
    <p:sldId id="772" r:id="rId18"/>
    <p:sldId id="773" r:id="rId19"/>
    <p:sldId id="774" r:id="rId20"/>
    <p:sldId id="775" r:id="rId21"/>
    <p:sldId id="776" r:id="rId22"/>
    <p:sldId id="777" r:id="rId23"/>
    <p:sldId id="264" r:id="rId24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xmlns="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73" d="100"/>
          <a:sy n="73" d="100"/>
        </p:scale>
        <p:origin x="-350" y="-8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igrmaharashtra.gov.in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2" name="Freeform: Shape 7">
              <a:extLst>
                <a:ext uri="{FF2B5EF4-FFF2-40B4-BE49-F238E27FC236}">
                  <a16:creationId xmlns:a16="http://schemas.microsoft.com/office/drawing/2014/main" xmlns="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reeform: Shape 11">
              <a:extLst>
                <a:ext uri="{FF2B5EF4-FFF2-40B4-BE49-F238E27FC236}">
                  <a16:creationId xmlns:a16="http://schemas.microsoft.com/office/drawing/2014/main" xmlns="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Text 2">
            <a:extLst>
              <a:ext uri="{FF2B5EF4-FFF2-40B4-BE49-F238E27FC236}">
                <a16:creationId xmlns:a16="http://schemas.microsoft.com/office/drawing/2014/main" xmlns="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3105086" cy="23547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hi-IN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सह जिल्हा निबंधक </a:t>
            </a:r>
            <a:r>
              <a:rPr lang="hi-IN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वर्ग-1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hi-IN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तथा </a:t>
            </a:r>
            <a:r>
              <a:rPr lang="hi-IN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मुद्रांक जिल्हाधिकारी, </a:t>
            </a:r>
          </a:p>
          <a:p>
            <a:pPr algn="ctr">
              <a:lnSpc>
                <a:spcPts val="4199"/>
              </a:lnSpc>
            </a:pPr>
            <a:r>
              <a:rPr lang="hi-IN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नागपूर </a:t>
            </a:r>
            <a:r>
              <a:rPr lang="hi-IN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शहर</a:t>
            </a:r>
            <a:endParaRPr lang="en-US" sz="3200" b="1" dirty="0" smtClean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ct val="300000"/>
              </a:lnSpc>
              <a:spcAft>
                <a:spcPts val="2400"/>
              </a:spcAft>
            </a:pPr>
            <a:endParaRPr lang="en-US" sz="100" b="1" dirty="0" smtClean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9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4. </a:t>
            </a:r>
            <a:r>
              <a:rPr lang="en-US" sz="2520" b="1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pic>
        <p:nvPicPr>
          <p:cNvPr id="14" name="Picture 2" descr="C:\Users\JDR-CITY-LAPTOP\Downloads\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08671"/>
            <a:ext cx="4944281" cy="6321565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5398078" y="1074020"/>
            <a:ext cx="8995839" cy="3996224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286541" lvl="1" algn="just">
              <a:lnSpc>
                <a:spcPts val="4559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4-इ] अभ्यांगत भेटीचे नियोजन व भेटीच्या वेळांबाबत प्रसिध्दी</a:t>
            </a:r>
            <a:r>
              <a:rPr lang="en-US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286541" lvl="1" algn="just">
              <a:lnSpc>
                <a:spcPts val="4559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कार्यालयाचे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दर्शनी भागात फलक प्रदर्शित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केलेला आहे.</a:t>
            </a:r>
          </a:p>
          <a:p>
            <a:pPr marL="286541" lvl="1" algn="just">
              <a:lnSpc>
                <a:spcPts val="4559"/>
              </a:lnSpc>
            </a:pP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ii]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सह जिल्हा निबंधक वर्ग-1 तथा मुद्रांक जिल्हाधिकारी हे कार्यालयामध्ये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000" b="1" dirty="0" err="1">
                <a:latin typeface="DVOT-Yogesh" pitchFamily="2" charset="0"/>
                <a:cs typeface="DVOT-Yogesh" pitchFamily="2" charset="0"/>
                <a:sym typeface="Calibri (MS)"/>
              </a:rPr>
              <a:t>सकाळी</a:t>
            </a:r>
            <a:r>
              <a:rPr lang="en-US" sz="200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endParaRPr lang="en-US" sz="2000" b="1" dirty="0" smtClean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286541" lvl="1" algn="just">
              <a:lnSpc>
                <a:spcPts val="4559"/>
              </a:lnSpc>
            </a:pPr>
            <a:r>
              <a:rPr lang="en-US" sz="200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  <a:sym typeface="Calibri (MS)"/>
              </a:rPr>
              <a:t>    9:45 </a:t>
            </a:r>
            <a:r>
              <a:rPr lang="en-US" sz="2000" b="1" dirty="0" err="1">
                <a:latin typeface="DVOT-Yogesh" pitchFamily="2" charset="0"/>
                <a:cs typeface="DVOT-Yogesh" pitchFamily="2" charset="0"/>
                <a:sym typeface="Calibri (MS)"/>
              </a:rPr>
              <a:t>ते</a:t>
            </a:r>
            <a:r>
              <a:rPr lang="en-US" sz="200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000" b="1" dirty="0" err="1">
                <a:latin typeface="DVOT-Yogesh" pitchFamily="2" charset="0"/>
                <a:cs typeface="DVOT-Yogesh" pitchFamily="2" charset="0"/>
                <a:sym typeface="Calibri (MS)"/>
              </a:rPr>
              <a:t>सांयकाळी</a:t>
            </a:r>
            <a:r>
              <a:rPr lang="en-US" sz="2000" b="1" dirty="0">
                <a:latin typeface="DVOT-Yogesh" pitchFamily="2" charset="0"/>
                <a:cs typeface="DVOT-Yogesh" pitchFamily="2" charset="0"/>
                <a:sym typeface="Calibri (MS)"/>
              </a:rPr>
              <a:t> 6:15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 उपस्थित असल्यास कधीही भेट घेता येईल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</a:p>
          <a:p>
            <a:pPr marL="286541" lvl="1" algn="just">
              <a:lnSpc>
                <a:spcPts val="4559"/>
              </a:lnSpc>
            </a:pP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iii]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त्यांचे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अनुपस्थित कार्यालयातील एका जबाबदार व्यक्तींची नेमणूक केलेली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आहे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  <a:endParaRPr lang="hi-IN" sz="2000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5379176" y="5134949"/>
            <a:ext cx="8995839" cy="2690903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286541" lvl="1" algn="just">
              <a:lnSpc>
                <a:spcPts val="4559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4-ई] लोकशाही दिनाचे आयोजन व त्यामधील तक्रारींचे निराकरण</a:t>
            </a:r>
            <a:r>
              <a:rPr lang="en-US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:- 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286541" lvl="1" algn="just">
              <a:lnSpc>
                <a:spcPts val="4559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मा. जिल्हाधिकारी यांचे अध्यक्षतेखाली होणाऱ्या लोकशाही दिनास उपस्थित </a:t>
            </a:r>
            <a:endParaRPr lang="en-US" sz="2000" b="1" dirty="0" smtClean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286541" lvl="1" algn="just">
              <a:lnSpc>
                <a:spcPts val="4559"/>
              </a:lnSpc>
            </a:pPr>
            <a:r>
              <a:rPr lang="en-US" sz="200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  <a:sym typeface="Calibri (MS)"/>
              </a:rPr>
              <a:t>    </a:t>
            </a:r>
            <a:r>
              <a:rPr lang="hi-IN" sz="2000" b="1" dirty="0" smtClean="0">
                <a:latin typeface="DVOT-Yogesh" pitchFamily="2" charset="0"/>
                <a:cs typeface="DVOT-Yogesh" pitchFamily="2" charset="0"/>
                <a:sym typeface="Calibri (MS)"/>
              </a:rPr>
              <a:t>राहीले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जाते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. त्यामुळे वेगळा लोकशाही दिन घेतला जात नाही.</a:t>
            </a:r>
          </a:p>
          <a:p>
            <a:pPr marL="286541" lvl="1" algn="just">
              <a:lnSpc>
                <a:spcPts val="4559"/>
              </a:lnSpc>
            </a:pP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ii]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मागील वर्षात लोकशाही दिनामध्ये तक्रारी प्राप्त झालेल्या नाहीत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051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-3" y="-9757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10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34099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hi-IN" sz="2520" b="1" dirty="0">
                <a:latin typeface="DVOT-Yogesh" pitchFamily="2" charset="0"/>
                <a:cs typeface="DVOT-Yogesh" pitchFamily="2" charset="0"/>
                <a:sym typeface="Calibri (MS)"/>
              </a:rPr>
              <a:t>5] कार्यालयीन सोई सुविधा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2695903" y="956722"/>
            <a:ext cx="11587656" cy="4166484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91440" lvl="1" algn="just">
              <a:lnSpc>
                <a:spcPct val="15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5-अ] कायमस्वरुपी स्वच्छ पिण्याच्या पाण्याची </a:t>
            </a: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व्यवस्था</a:t>
            </a:r>
            <a:r>
              <a:rPr lang="en-US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150000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या कार्यालयात येणाऱ्या पक्षकारांसाठी तसेच अधिकारी / कर्मचारी यांचेसाठी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 थंड / गरम / साधे पाण्याची कायमस्वरुपी व्यवस्था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 केलेली आहे.</a:t>
            </a:r>
          </a:p>
          <a:p>
            <a:pPr marL="91440" lvl="1" algn="just">
              <a:lnSpc>
                <a:spcPct val="150000"/>
              </a:lnSpc>
            </a:pP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ii]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सर्वांसाठी शुध्द पाण्याची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[</a:t>
            </a:r>
            <a:r>
              <a:rPr lang="en-US" sz="2000" b="1" dirty="0">
                <a:latin typeface="DVOT-Yogesh" pitchFamily="2" charset="0"/>
                <a:cs typeface="DVOT-Yogesh" pitchFamily="2" charset="0"/>
                <a:sym typeface="Calibri (MS)"/>
              </a:rPr>
              <a:t>Filtered </a:t>
            </a:r>
            <a:r>
              <a:rPr lang="en-US" sz="2000" b="1" dirty="0" err="1">
                <a:latin typeface="DVOT-Yogesh" pitchFamily="2" charset="0"/>
                <a:cs typeface="DVOT-Yogesh" pitchFamily="2" charset="0"/>
                <a:sym typeface="Calibri (MS)"/>
              </a:rPr>
              <a:t>Aro</a:t>
            </a:r>
            <a:r>
              <a:rPr lang="en-US" sz="2000" b="1" dirty="0">
                <a:latin typeface="DVOT-Yogesh" pitchFamily="2" charset="0"/>
                <a:cs typeface="DVOT-Yogesh" pitchFamily="2" charset="0"/>
                <a:sym typeface="Calibri (MS)"/>
              </a:rPr>
              <a:t> Water]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व्यवस्था केलेली आहे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  <a:endParaRPr lang="en-US" sz="2000" dirty="0" smtClean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15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5-ई] अभ्यागतांसाठी प्रतिक्षालय व्यवस्था</a:t>
            </a:r>
            <a:r>
              <a:rPr lang="en-US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150000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प्रतिक्षालय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निटनेटके, स्वच्छ व आरामदायी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आहे.</a:t>
            </a:r>
          </a:p>
          <a:p>
            <a:pPr marL="91440" lvl="1" algn="just">
              <a:lnSpc>
                <a:spcPct val="150000"/>
              </a:lnSpc>
            </a:pP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ii]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प्रतिक्षाकक्षात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पिण्याचे पाण्याची व्यवस्था, बैठक व्यवस्था तसेच लिखाणाकरिता टेबल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व्यवस्था करणेत आलेली आहे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  <a:endParaRPr lang="hi-IN" sz="2000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37" y="1158355"/>
            <a:ext cx="2140694" cy="6901253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86" y="4981903"/>
            <a:ext cx="11779755" cy="3077705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7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-3" y="-9757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11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34099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hi-IN" sz="2520" b="1" dirty="0">
                <a:latin typeface="DVOT-Yogesh" pitchFamily="2" charset="0"/>
                <a:cs typeface="DVOT-Yogesh" pitchFamily="2" charset="0"/>
                <a:sym typeface="Calibri (MS)"/>
              </a:rPr>
              <a:t>5] कार्यालयीन सोई सुविधा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299545" y="983306"/>
            <a:ext cx="14173200" cy="3298161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91440" lvl="1" algn="just">
              <a:lnSpc>
                <a:spcPct val="15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5-आ] कर्मचारी व अभ्यागत यांचेसाठी स्वच्छ प्रसाधनगृहाची सुविधा</a:t>
            </a:r>
          </a:p>
          <a:p>
            <a:pPr marL="91440" lvl="1" algn="just">
              <a:lnSpc>
                <a:spcPct val="15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5-इ] महीला कर्मचारी व अभ्यागत यांच्याकरिता स्वतंत्र स्वच्छ प्रसाधनगृहाची सुविधा.</a:t>
            </a:r>
          </a:p>
          <a:p>
            <a:pPr marL="91440" lvl="1" algn="just">
              <a:lnSpc>
                <a:spcPct val="150000"/>
              </a:lnSpc>
            </a:pPr>
            <a:endParaRPr lang="hi-IN" sz="600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150000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कर्मचारी व महीला कर्मचारी यांच्यासाठी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स्वतंत्र प्रसाधनगृह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आहे. तसेच अभ्यागत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यांच्यासाठी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स्वतंत्र प्रसाधनगृहाची सुविधा उपलब्ध आहे.</a:t>
            </a:r>
          </a:p>
          <a:p>
            <a:pPr marL="91440" lvl="1" algn="just">
              <a:lnSpc>
                <a:spcPct val="150000"/>
              </a:lnSpc>
            </a:pP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ii]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प्रसाधनगृह रोजचे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रोज स्वच्छ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केले जाते. स्वच्छतेकरिता निर्जंतुक साधनांचा [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Phenyl]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व इतर प्रसाधनांचा वापर केला जातो. प्रसाधनगृहामध्ये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24 </a:t>
            </a:r>
            <a:r>
              <a:rPr lang="en-US" sz="2000" b="1" dirty="0">
                <a:latin typeface="DVOT-Yogesh" pitchFamily="2" charset="0"/>
                <a:cs typeface="DVOT-Yogesh" pitchFamily="2" charset="0"/>
                <a:sym typeface="Calibri (MS)"/>
              </a:rPr>
              <a:t>X 7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पाण्याची उपलब्धता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असते.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414462"/>
            <a:ext cx="14104048" cy="3657484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17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-3" y="-47969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12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34099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hi-IN" sz="2520" b="1" dirty="0">
                <a:latin typeface="DVOT-Yogesh" pitchFamily="2" charset="0"/>
                <a:cs typeface="DVOT-Yogesh" pitchFamily="2" charset="0"/>
                <a:sym typeface="Calibri (MS)"/>
              </a:rPr>
              <a:t>5] कार्यालयीन सोई सुविधा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299545" y="1019793"/>
            <a:ext cx="14173200" cy="1612593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91440" lvl="1" algn="just">
              <a:lnSpc>
                <a:spcPct val="15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5-उ] कार्यालयामध्ये सुव्यवस्थित नामफलक, दिशा दर्शक फलक लावणे व कार्यालयाचे </a:t>
            </a: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सौंदर्यीकरण</a:t>
            </a:r>
            <a:r>
              <a:rPr lang="en-US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150000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कार्यालयामध्ये मानकाप्रमाणे आवश्यक असणारे सर्व प्रकारचे फलक आणि कामकाजाचे वाटपानुसार प्रत्येक कक्षाचे फलक जसे अभिनिर्णय, परतावा, मुल्यांकन इत्यादी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सर्व कक्षांचे फलक दर्शनी भागात लावण्यात आलेले आहेत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  <a:endParaRPr lang="hi-IN" sz="2000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4" y="2801869"/>
            <a:ext cx="14031311" cy="5298746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03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-3" y="-47969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/>
              <a:t>13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34099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hi-IN" sz="2520" b="1" dirty="0">
                <a:latin typeface="DVOT-Yogesh" pitchFamily="2" charset="0"/>
                <a:cs typeface="DVOT-Yogesh" pitchFamily="2" charset="0"/>
                <a:sym typeface="Calibri (MS)"/>
              </a:rPr>
              <a:t>5] कार्यालयीन सोई सुविधा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228597" y="1006489"/>
            <a:ext cx="14173200" cy="2123371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91440" lvl="1" algn="just">
              <a:lnSpc>
                <a:spcPct val="15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5-उ] कार्यालयामध्ये सुव्यवस्थित नामफलक, दिशा दर्शक फलक लावणे व कार्यालयाचे </a:t>
            </a: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सौंदर्यीकरण</a:t>
            </a:r>
            <a:r>
              <a:rPr lang="en-US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150000"/>
              </a:lnSpc>
            </a:pPr>
            <a:r>
              <a:rPr lang="en-US" sz="2000" dirty="0" err="1" smtClean="0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कार्यालय व कार्यालयाचा संपुर्ण परिसराची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दररोज साफ-सफाई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करण्यात येऊन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कार्यालयाचा परिसर स्वच्छ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ठेवण्यात येऊन निटनेटका ठेवण्यात येतो.</a:t>
            </a:r>
          </a:p>
          <a:p>
            <a:pPr marL="91440" lvl="1" algn="just">
              <a:lnSpc>
                <a:spcPct val="150000"/>
              </a:lnSpc>
            </a:pPr>
            <a:r>
              <a:rPr lang="en-US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ii]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कार्यालयाचे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सौंदर्यीकरण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 करण्याकरिता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कार्यालय</a:t>
            </a:r>
            <a:r>
              <a:rPr lang="en-US" sz="2000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ात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व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परिसरामध्ये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विविध फुलांची व शोभेची रोपे / वृक्ष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लावण्यात आलेले आहे.</a:t>
            </a:r>
          </a:p>
        </p:txBody>
      </p:sp>
      <p:pic>
        <p:nvPicPr>
          <p:cNvPr id="3074" name="Picture 2" descr="C:\Users\JDR-CITY-LAPTOP\Downloads\WhatsApp Image 2025-04-29 at 3.08.05 PM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59" y="3286037"/>
            <a:ext cx="5929093" cy="4760163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DR-CITY-LAPTOP\Downloads\WhatsApp Image 2025-04-29 at 3.08.06 PM 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28" y="3286036"/>
            <a:ext cx="3961403" cy="4760163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DR-CITY-LAPTOP\Downloads\WhatsApp Image 2025-04-29 at 3.08.06 PM (3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279" y="3286037"/>
            <a:ext cx="3903518" cy="4760163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17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-3" y="-47969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14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34099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hi-IN" sz="2520" b="1" dirty="0">
                <a:latin typeface="DVOT-Yogesh" pitchFamily="2" charset="0"/>
                <a:cs typeface="DVOT-Yogesh" pitchFamily="2" charset="0"/>
                <a:sym typeface="Calibri (MS)"/>
              </a:rPr>
              <a:t>6] क्षेत्रीय कार्यालयांना भेटी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1056289" y="1261878"/>
            <a:ext cx="12565118" cy="1612593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91440" lvl="1" algn="just">
              <a:lnSpc>
                <a:spcPct val="15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6-अ] आठवड्यातून किमान दोन [02] दिवस क्षेत्रिय कार्यालयांना भेटी देऊन पाहणी करणे.</a:t>
            </a:r>
          </a:p>
          <a:p>
            <a:pPr marL="91440" lvl="1" algn="just">
              <a:lnSpc>
                <a:spcPct val="150000"/>
              </a:lnSpc>
            </a:pP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या कार्यालयाच्या अधिनस्त एकुण नऊ [09] कार्यालये असुन सदरील कार्यालयांना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प्रत्येक महिन्यामध्ये आकस्मीत भेट देण्यात येऊन कार्यालयाची पहाणी व तपासणी करण्यात येते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  <a:endParaRPr lang="hi-IN" sz="2000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88" y="3199220"/>
            <a:ext cx="12565119" cy="4808547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33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-3" y="-47969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1056289" y="1242640"/>
            <a:ext cx="12391697" cy="5826513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91440" lvl="1" algn="just">
              <a:lnSpc>
                <a:spcPct val="15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6-आ] केंद्र आणि राज्य शासनाच्या महत्त्वाच्या कार्यक्रम / प्रकल्पांना भेटी देऊन अंमलबजावणी व पर्यवेक्षण </a:t>
            </a: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करणे</a:t>
            </a:r>
            <a:r>
              <a:rPr lang="en-US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150000"/>
              </a:lnSpc>
            </a:pP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ही बाब या कार्यालयास लागू नाही</a:t>
            </a:r>
          </a:p>
          <a:p>
            <a:pPr marL="91440" lvl="1" algn="just"/>
            <a:endParaRPr lang="hi-IN" sz="2000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15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6-इ] क्षेत्रीय भेटी दरम्यान ग्राम पंचायत, शाळा अंगणवाडी व प्राथमिक आरोग्य केंद्र यांना भेटी देऊन कामकाजावर देखरेख </a:t>
            </a: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ठेवणे</a:t>
            </a:r>
            <a:r>
              <a:rPr lang="en-US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150000"/>
              </a:lnSpc>
            </a:pP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ही बाब या कार्यालयास लागू नाही.</a:t>
            </a:r>
          </a:p>
          <a:p>
            <a:pPr marL="91440" lvl="1" algn="just"/>
            <a:endParaRPr lang="hi-IN" sz="2000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15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6-ई] ग्राम स्तरावरील कर्मचाऱ्यांचे अनुभव, अडचणी व सुचनां यावर त्वरीत कार्यवाही </a:t>
            </a: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करणे</a:t>
            </a:r>
            <a:r>
              <a:rPr lang="en-US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150000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कार्यालयांना देण्यात येणाऱ्या भेटीचे वेळी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अधिकारी / कर्मचारी यांच्या अडीअडचणी ऐकुण घेतल्या जातात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. कार्यालयातील अधिकारी / कर्मचारी यांना येणाऱ्या अडचणी तेथेच सोडविण्यात येतात. </a:t>
            </a:r>
          </a:p>
          <a:p>
            <a:pPr marL="91440" lvl="1" algn="just">
              <a:lnSpc>
                <a:spcPct val="150000"/>
              </a:lnSpc>
            </a:pP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ii]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अधिकारी कर्मचारी यांना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वेळोवेळी आवश्यक त्या सुचना देण्यात येतात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</a:p>
          <a:p>
            <a:pPr marL="91440" lvl="1" algn="just">
              <a:lnSpc>
                <a:spcPct val="150000"/>
              </a:lnSpc>
            </a:pPr>
            <a:endParaRPr lang="hi-IN" sz="2000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34099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hi-IN" sz="2520" b="1" dirty="0">
                <a:latin typeface="DVOT-Yogesh" pitchFamily="2" charset="0"/>
                <a:cs typeface="DVOT-Yogesh" pitchFamily="2" charset="0"/>
                <a:sym typeface="Calibri (MS)"/>
              </a:rPr>
              <a:t>6] क्षेत्रीय कार्यालयांना भेटी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418589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-3" y="-47969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1056289" y="1221358"/>
            <a:ext cx="12391697" cy="5869078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91440" lvl="1" algn="just">
              <a:lnSpc>
                <a:spcPct val="20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7-अ] प्रशासकीय कामकाजात 01 जानेवारी 2025 पासून ई-ऑफीस प्रणालीचा वापर </a:t>
            </a: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करणे</a:t>
            </a:r>
            <a:r>
              <a:rPr lang="en-US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200000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कार्यालयात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ई-ऑफीस प्रणालीचा वापर सुरू केलेला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आहे. या कार्यालयातील सर्व अधिकारी व कर्मचारी यांचे ई-ऑफीस प्रणालीत लॉगीन करण्यात आलेले आहे.</a:t>
            </a:r>
          </a:p>
          <a:p>
            <a:pPr marL="91440" lvl="1" algn="just">
              <a:lnSpc>
                <a:spcPct val="200000"/>
              </a:lnSpc>
            </a:pP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ii]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ई-ऑफीस प्रणालीची प्रभावी पणे अंमलबजावणी करण्याकरिता शासकीय आवश्यक असलेल्या सामग्रीकरिता जसे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संगणक संच, दस्त स्कॅनर आणि  प्रिंटर मा. वरिष्ठ कार्यालयाशी पाठपुरावा करणे सुरू आहे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</a:p>
          <a:p>
            <a:pPr marL="91440" lvl="1" algn="just"/>
            <a:endParaRPr lang="hi-IN" sz="2000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20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7-आ] ई-ऑफीस प्रणालीत चार [04] किंवा त्यापेक्षा कमी स्तरावर मान्यता घेऊन प्रकरणांचा निपटारा </a:t>
            </a: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करणे</a:t>
            </a:r>
            <a:r>
              <a:rPr lang="en-US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200000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या प्रणालीमध्ये काम करतांना सादर करणारा व निर्णय घेणारा असे दोनच टप्पे ठेवलेले आहेत.</a:t>
            </a:r>
          </a:p>
          <a:p>
            <a:pPr marL="91440" lvl="1" algn="just">
              <a:lnSpc>
                <a:spcPct val="200000"/>
              </a:lnSpc>
            </a:pPr>
            <a:r>
              <a:rPr lang="en-US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ii]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चार [04] स्तराऐवजी दोन [02] स्तर ठेवल्याने </a:t>
            </a:r>
            <a:r>
              <a:rPr lang="hi-IN" sz="2000" b="1" dirty="0" smtClean="0">
                <a:latin typeface="DVOT-Yogesh" pitchFamily="2" charset="0"/>
                <a:cs typeface="DVOT-Yogesh" pitchFamily="2" charset="0"/>
                <a:sym typeface="Calibri (MS)"/>
              </a:rPr>
              <a:t>तातडीने निर्णय घेतला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जातो.</a:t>
            </a:r>
            <a:endParaRPr lang="hi-IN" sz="2000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16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34099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hi-IN" sz="2520" b="1" dirty="0">
                <a:latin typeface="DVOT-Yogesh" pitchFamily="2" charset="0"/>
                <a:cs typeface="DVOT-Yogesh" pitchFamily="2" charset="0"/>
                <a:sym typeface="Calibri (MS)"/>
              </a:rPr>
              <a:t>7] ई-ऑफीस प्रणाली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142381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-3" y="-47969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4051738" y="1325374"/>
            <a:ext cx="10184524" cy="6550115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91440" lvl="1" algn="just">
              <a:lnSpc>
                <a:spcPct val="20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8-अ] गुंतवणुकदार उद्योजकांना प्रोत्साहन देण्यासाठी पोषक वातावरण तयार </a:t>
            </a: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करणे</a:t>
            </a:r>
            <a:r>
              <a:rPr lang="en-US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200000"/>
              </a:lnSpc>
            </a:pP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गुंतवणुदार व सर्व सामान्य जनतेस पोषक वातावरण मिळण्याकरिता </a:t>
            </a:r>
            <a:r>
              <a:rPr lang="en-US" sz="2000" b="1" dirty="0" smtClean="0">
                <a:latin typeface="DVOT-Yogesh" pitchFamily="2" charset="0"/>
                <a:cs typeface="DVOT-Yogesh" pitchFamily="2" charset="0"/>
                <a:sym typeface="Calibri (MS)"/>
              </a:rPr>
              <a:t>E-registration </a:t>
            </a:r>
            <a:r>
              <a:rPr lang="hi-IN" sz="2000" b="1" dirty="0" smtClean="0">
                <a:latin typeface="DVOT-Yogesh" pitchFamily="2" charset="0"/>
                <a:cs typeface="DVOT-Yogesh" pitchFamily="2" charset="0"/>
                <a:sym typeface="Calibri (MS)"/>
              </a:rPr>
              <a:t>व मिळकतीचे सामायीक क्षेत्राअंतर्गत दस्त नोंदणी करण्यात येत आहे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</a:p>
          <a:p>
            <a:pPr marL="91440" lvl="1" algn="just"/>
            <a:endParaRPr lang="hi-IN" sz="2000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20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8-आ] व्यापारी / कामगार वर्गाच्या संघटनांशी चर्चा करुन त्यांच्या अडचणी </a:t>
            </a: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सोडविणे</a:t>
            </a:r>
            <a:r>
              <a:rPr lang="en-US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200000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बांधकाम व्यावसायिकांची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संघटना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[</a:t>
            </a:r>
            <a:r>
              <a:rPr lang="en-US" sz="2000" b="1" dirty="0" err="1">
                <a:latin typeface="DVOT-Yogesh" pitchFamily="2" charset="0"/>
                <a:cs typeface="DVOT-Yogesh" pitchFamily="2" charset="0"/>
                <a:sym typeface="Calibri (MS)"/>
              </a:rPr>
              <a:t>Credai</a:t>
            </a:r>
            <a:r>
              <a:rPr lang="en-US" sz="2000" b="1" dirty="0">
                <a:latin typeface="DVOT-Yogesh" pitchFamily="2" charset="0"/>
                <a:cs typeface="DVOT-Yogesh" pitchFamily="2" charset="0"/>
                <a:sym typeface="Calibri (MS)"/>
              </a:rPr>
              <a:t> / </a:t>
            </a:r>
            <a:r>
              <a:rPr lang="en-US" sz="2000" b="1" dirty="0" err="1">
                <a:latin typeface="DVOT-Yogesh" pitchFamily="2" charset="0"/>
                <a:cs typeface="DVOT-Yogesh" pitchFamily="2" charset="0"/>
                <a:sym typeface="Calibri (MS)"/>
              </a:rPr>
              <a:t>Naredco</a:t>
            </a:r>
            <a:r>
              <a:rPr lang="en-US" sz="2000" b="1" dirty="0">
                <a:latin typeface="DVOT-Yogesh" pitchFamily="2" charset="0"/>
                <a:cs typeface="DVOT-Yogesh" pitchFamily="2" charset="0"/>
                <a:sym typeface="Calibri (MS)"/>
              </a:rPr>
              <a:t> / Other]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यांच्यासोबत बैठक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घेऊन त्यांच्या समस्यांचे वेळोवेळी निराकरण केले जाते.</a:t>
            </a:r>
          </a:p>
          <a:p>
            <a:pPr marL="91440" lvl="1" algn="just">
              <a:lnSpc>
                <a:spcPct val="200000"/>
              </a:lnSpc>
            </a:pP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ii]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महाराष्ट्र औद्योगिक क्षेत्र विकास मंडळ / महाराष्ट्र गृहनिर्माण व क्षेत्र विकास मंडळ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येथिल अधिकारी / कर्मचारी यांना नोंदणी आणि मुद्रांक बाबत येणाऱ्या शंकांचे वेळोवेळी निरसन केले जाते.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17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34099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hi-IN" sz="2520" b="1" dirty="0">
                <a:latin typeface="DVOT-Yogesh" pitchFamily="2" charset="0"/>
                <a:cs typeface="DVOT-Yogesh" pitchFamily="2" charset="0"/>
                <a:sym typeface="Calibri (MS)"/>
              </a:rPr>
              <a:t>8] आर्थिक व औद्योगिक गुंतवणुकीस प्रोत्साहन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pic>
        <p:nvPicPr>
          <p:cNvPr id="12" name="Picture 2" descr="C:\Users\JDR-CITY-LAPTOP\Downloads\e-re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58" y="1239279"/>
            <a:ext cx="3581628" cy="6722307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74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-3" y="-47969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583324" y="1325373"/>
            <a:ext cx="13386674" cy="6550115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91440" lvl="1" algn="just">
              <a:lnSpc>
                <a:spcPct val="20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8-इ] गुंतवणुकदार उद्योगांच्या अडचणींचे निराकरण </a:t>
            </a: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करणे</a:t>
            </a:r>
            <a:r>
              <a:rPr lang="en-US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200000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कार्यालयामध्ये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अभिनिर्णयाकरिता दाखल होणाऱ्या प्रकरणांमध्ये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संबंधितांना योग्य मार्गदर्शन केले जाते.</a:t>
            </a:r>
          </a:p>
          <a:p>
            <a:pPr marL="91440" lvl="1" algn="just">
              <a:lnSpc>
                <a:spcPct val="200000"/>
              </a:lnSpc>
            </a:pP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ii]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जिल्हास्तरावरील आयोजित क्रेडाई (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CREDAI)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संस्थांच्या कार्यशाळेमार्फत बांधकाम व्यावसायिकांचे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ई-रजिस्ट्रेशन व इतर अनुषंगीक अडचणींचे  वेळोवेळी निराकरण करण्यात येते.</a:t>
            </a:r>
          </a:p>
          <a:p>
            <a:pPr marL="91440" lvl="1" algn="just"/>
            <a:endParaRPr lang="hi-IN" sz="2000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20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8-ई] गुंतवणुकदार उद्योजकांसाठी कायदा व सुव्यवस्था प्रभाविपणे </a:t>
            </a: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हाताळणे</a:t>
            </a:r>
            <a:r>
              <a:rPr lang="en-US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200000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महाराष्ट्र औद्योगीक क्षेत्र विकास मंडळ / विकासक यांचेकडून प्राप्त होणाऱ्या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अभिनिर्णय प्रकरणांवर तात्काळ निर्णय घेतला जातो.</a:t>
            </a:r>
          </a:p>
          <a:p>
            <a:pPr marL="91440" lvl="1" algn="just">
              <a:lnSpc>
                <a:spcPct val="200000"/>
              </a:lnSpc>
            </a:pP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ii]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कायदा / नियम पाळुन निर्णय घेतला जात असल्याने गुंतवणुकदार यांचेमध्ये विश्वासाचे वातावरण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तयार करण्यास यश प्राप्त झालेले आहे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  <a:endParaRPr lang="hi-IN" sz="2000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18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34099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hi-IN" sz="2520" b="1" dirty="0">
                <a:latin typeface="DVOT-Yogesh" pitchFamily="2" charset="0"/>
                <a:cs typeface="DVOT-Yogesh" pitchFamily="2" charset="0"/>
                <a:sym typeface="Calibri (MS)"/>
              </a:rPr>
              <a:t>8] आर्थिक व औद्योगिक गुंतवणुकीस प्रोत्साहन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52144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1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D16FB-D5B7-F446-8CFF-F91211906C41}"/>
              </a:ext>
            </a:extLst>
          </p:cNvPr>
          <p:cNvSpPr txBox="1"/>
          <p:nvPr/>
        </p:nvSpPr>
        <p:spPr>
          <a:xfrm>
            <a:off x="2503804" y="217742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1. </a:t>
            </a:r>
            <a:r>
              <a:rPr lang="en-US" sz="2520" b="1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131842" y="825405"/>
            <a:ext cx="14167482" cy="3059798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444894" lvl="1" indent="-222447" algn="just">
              <a:lnSpc>
                <a:spcPts val="3539"/>
              </a:lnSpc>
              <a:buFont typeface="Arial"/>
              <a:buChar char="•"/>
            </a:pPr>
            <a:r>
              <a:rPr lang="hi-IN" sz="2000" b="1" u="sng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1-अ] वापरण्यातील सुलभता (</a:t>
            </a:r>
            <a:r>
              <a:rPr lang="en-US" sz="2000" b="1" u="sng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User Friendly):-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विभागाचे </a:t>
            </a:r>
            <a:r>
              <a:rPr lang="hi-IN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  <a:hlinkClick r:id="rId2"/>
              </a:rPr>
              <a:t>https://igrmaharashtra.gov.in</a:t>
            </a:r>
            <a:r>
              <a:rPr lang="en-US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  <a:hlinkClick r:id="rId2"/>
              </a:rPr>
              <a:t>/</a:t>
            </a:r>
            <a:r>
              <a:rPr lang="en-US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हे 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सर्वसाधारण जनतेस वापरण्यास अनुकुल / सोईचे </a:t>
            </a:r>
            <a:r>
              <a:rPr lang="hi-IN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[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User Friendly] 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असुन सदरील संकेतस्थळावर दररोज हजारो पक्षकार भेट देऊन आपल्या शंकांचे निरसन करुन घेत आहेत.</a:t>
            </a:r>
          </a:p>
          <a:p>
            <a:pPr marL="444894" lvl="1" indent="-222447" algn="just">
              <a:lnSpc>
                <a:spcPts val="3539"/>
              </a:lnSpc>
              <a:buFont typeface="Arial"/>
              <a:buChar char="•"/>
            </a:pPr>
            <a:r>
              <a:rPr lang="hi-IN" sz="2000" b="1" u="sng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1-आ] माहीती अद्ययावतीकरण (</a:t>
            </a:r>
            <a:r>
              <a:rPr lang="en-US" sz="2000" b="1" u="sng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Updated Information):-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 व मुद्रांक विभाग या कार्यालयाव्दारे </a:t>
            </a:r>
            <a:r>
              <a:rPr lang="hi-IN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 </a:t>
            </a:r>
            <a:r>
              <a:rPr lang="hi-IN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कार्यालयाची </a:t>
            </a:r>
            <a:r>
              <a:rPr lang="hi-IN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माहीती नियमित अपलोड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करण्यात येते. त्यामध्ये प्रामुख्याने कार्यालयाच्या </a:t>
            </a:r>
            <a:r>
              <a:rPr lang="hi-IN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महत्वाच्या सूचना, नवनविन </a:t>
            </a:r>
            <a:r>
              <a:rPr lang="en-US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GR, </a:t>
            </a:r>
            <a:r>
              <a:rPr lang="hi-IN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कामासंबंधित माहीती वेळोवेळी </a:t>
            </a:r>
            <a:r>
              <a:rPr lang="hi-IN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अद्यावत केली जाते</a:t>
            </a:r>
            <a:r>
              <a:rPr lang="hi-IN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  <a:endParaRPr lang="hi-IN" sz="2000" b="1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2" y="3736428"/>
            <a:ext cx="10155849" cy="4364495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10634897" y="4463270"/>
            <a:ext cx="3728547" cy="3281135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endParaRPr lang="en-US" sz="800" dirty="0">
              <a:latin typeface="DVOT-SurekhMR" pitchFamily="2" charset="0"/>
              <a:cs typeface="DVOT-SurekhMR" pitchFamily="2" charset="0"/>
            </a:endParaRPr>
          </a:p>
          <a:p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</a:rPr>
              <a:t>          </a:t>
            </a:r>
            <a:r>
              <a:rPr lang="hi-IN" sz="2000" b="1" u="sng" dirty="0">
                <a:latin typeface="DVOT-Yogesh" panose="00000400000000000000" pitchFamily="2" charset="0"/>
                <a:cs typeface="DVOT-Yogesh" panose="00000400000000000000" pitchFamily="2" charset="0"/>
              </a:rPr>
              <a:t>ऑनलाईन सुविधा</a:t>
            </a:r>
            <a:r>
              <a:rPr lang="en-US" sz="2000" b="1" u="sng" dirty="0" smtClean="0">
                <a:latin typeface="DVOT-Yogesh" panose="00000400000000000000" pitchFamily="2" charset="0"/>
                <a:cs typeface="DVOT-Yogesh" panose="00000400000000000000" pitchFamily="2" charset="0"/>
              </a:rPr>
              <a:t> </a:t>
            </a:r>
            <a:r>
              <a:rPr lang="en-US" sz="2000" b="1" u="sng" dirty="0">
                <a:latin typeface="DVOT-Yogesh" panose="00000400000000000000" pitchFamily="2" charset="0"/>
                <a:cs typeface="DVOT-Yogesh" panose="00000400000000000000" pitchFamily="2" charset="0"/>
              </a:rPr>
              <a:t>:-</a:t>
            </a:r>
          </a:p>
          <a:p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 indent="-9525"/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</a:rPr>
              <a:t>i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</a:rPr>
              <a:t>]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</a:rPr>
              <a:t>मुल्यांकन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</a:rPr>
              <a:t> 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</a:rPr>
              <a:t>[ASR]</a:t>
            </a:r>
          </a:p>
          <a:p>
            <a:pPr indent="-9525"/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</a:rPr>
              <a:t>ii]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</a:rPr>
              <a:t>विवाह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</a:rPr>
              <a:t> 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</a:rPr>
              <a:t>[Marriage]</a:t>
            </a: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 indent="-9525"/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</a:rPr>
              <a:t>iii]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</a:rPr>
              <a:t> [Registration]</a:t>
            </a: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 indent="-9525"/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</a:rPr>
              <a:t>iv]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</a:rPr>
              <a:t> [Stamp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</a:rPr>
              <a:t>Duty </a:t>
            </a:r>
          </a:p>
          <a:p>
            <a:pPr indent="-9525"/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</a:rPr>
              <a:t>     Calculator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</a:rPr>
              <a:t>]</a:t>
            </a: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 indent="-9525"/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</a:rPr>
              <a:t>v]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</a:rPr>
              <a:t> [Copy]</a:t>
            </a: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 indent="-9525"/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</a:rPr>
              <a:t>vi]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</a:rPr>
              <a:t>ईतर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</a:rPr>
              <a:t> [Others]</a:t>
            </a:r>
          </a:p>
        </p:txBody>
      </p:sp>
    </p:spTree>
    <p:extLst>
      <p:ext uri="{BB962C8B-B14F-4D97-AF65-F5344CB8AC3E}">
        <p14:creationId xmlns:p14="http://schemas.microsoft.com/office/powerpoint/2010/main" val="3693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-3" y="-47969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6546273" y="1363292"/>
            <a:ext cx="7977309" cy="6209596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91440" lvl="1" algn="just">
              <a:lnSpc>
                <a:spcPct val="20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9-अ] नव्याने सेवेत प्रविष्ठ अधिकारी / कर्मचारी यांना प्रशिक्षित </a:t>
            </a: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करणे</a:t>
            </a:r>
            <a:r>
              <a:rPr lang="en-US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200000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नव्याने सेवेत प्रविष्ठ झालेले एकुण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15 परिविक्षाधिन दुय्यम निबंधक श्रेणी-1  अधिकारी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 या कार्यालयाचे अधिनस्त आहेत.</a:t>
            </a:r>
          </a:p>
          <a:p>
            <a:pPr marL="91440" lvl="1" algn="just">
              <a:lnSpc>
                <a:spcPct val="200000"/>
              </a:lnSpc>
            </a:pP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ii]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सर्व अधिकाऱ्यांना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दररोज सकाळी / सायंकाळी </a:t>
            </a:r>
            <a:r>
              <a:rPr lang="en-GB" sz="2000" b="1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त्यां</a:t>
            </a:r>
            <a:r>
              <a:rPr lang="hi-IN" sz="2000" b="1" dirty="0" smtClean="0">
                <a:latin typeface="DVOT-Yogesh" pitchFamily="2" charset="0"/>
                <a:cs typeface="DVOT-Yogesh" pitchFamily="2" charset="0"/>
                <a:sym typeface="Calibri (MS)"/>
              </a:rPr>
              <a:t>चे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राज्य प्रशिक्षण धोरणांनुसार प्रशिक्षण अभ्यासवर्ग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घेऊन प्रशिक्षण देण्यात येते. दिवसभर / संध्याकाळी त्यांनी अभ्यासलेल्या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भागावर चर्चा केली जाते आणि त्यांच्या शंकांचे निरसन केले जाते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. </a:t>
            </a:r>
          </a:p>
          <a:p>
            <a:pPr marL="91440" lvl="1" algn="just">
              <a:lnSpc>
                <a:spcPct val="200000"/>
              </a:lnSpc>
            </a:pP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iii] WhatsApp Group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तयार करुन त्यामध्ये आवश्यकतेप्रमाणे मार्गदर्शन केले जात असुन सदरील शंकांचे निरसन केले जात आहे.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19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126472"/>
            <a:ext cx="9622787" cy="938366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hi-IN" sz="2520" b="1" dirty="0">
                <a:latin typeface="DVOT-Yogesh" pitchFamily="2" charset="0"/>
                <a:cs typeface="DVOT-Yogesh" pitchFamily="2" charset="0"/>
                <a:sym typeface="Calibri (MS)"/>
              </a:rPr>
              <a:t>9] अधिकारी / कर्मचारी प्रशिक्षण, सेवा विषयक बाबी आणि कृत्रीम बुध्दीमत्ता तंत्रज्ञानाचा वापर [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AI]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1" y="4748645"/>
            <a:ext cx="6047510" cy="3245699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JDR-CITY-LAPTOP\Downloads\WhatsApp Image 2025-04-29 at 3.25.50 P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72" y="1290203"/>
            <a:ext cx="6047510" cy="3177887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73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-3" y="-47969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693683" y="1194467"/>
            <a:ext cx="13441870" cy="6890634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91440" lvl="1" algn="just">
              <a:lnSpc>
                <a:spcPct val="20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9-आ] पदोन्नत्या व कर्मचाऱ्यांच्या तक्रारींचे निराकरण </a:t>
            </a: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करणे</a:t>
            </a:r>
            <a:r>
              <a:rPr lang="en-US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200000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शिपाई / लिपीक यांचे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प्रस्ताव वरिष्ठ कार्यालयास पाठविले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आहे.</a:t>
            </a:r>
          </a:p>
          <a:p>
            <a:pPr marL="91440" lvl="1" algn="just">
              <a:lnSpc>
                <a:spcPct val="200000"/>
              </a:lnSpc>
            </a:pP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ii]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कर्मचाऱ्यांनी लेखी / तोंडी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तक्रार केल्यास तातडीने निराकरण केले जाते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</a:p>
          <a:p>
            <a:pPr marL="91440" lvl="1" algn="just"/>
            <a:endParaRPr lang="hi-IN" sz="2000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20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9-इ] कृत्रीम बुध्दीमत्ता तंत्रज्ञान वापरण्यासाठी अधिकारी / कर्मचारी यांना प्रशिक्षण </a:t>
            </a: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देणे</a:t>
            </a:r>
            <a:r>
              <a:rPr lang="en-US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200000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या कार्यालयातील सर्व अधिकारी व कर्मचारी यांच्या दैनंदिन कामाकरीता 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AI 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चा वापर करण्याकरीता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विभागाने खाजगी कंपनीसोबत प्रशिक्षित प्रशिक्षक [</a:t>
            </a:r>
            <a:r>
              <a:rPr lang="en-US" sz="2000" b="1" dirty="0">
                <a:latin typeface="DVOT-Yogesh" pitchFamily="2" charset="0"/>
                <a:cs typeface="DVOT-Yogesh" pitchFamily="2" charset="0"/>
                <a:sym typeface="Calibri (MS)"/>
              </a:rPr>
              <a:t>Trainer]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ची </a:t>
            </a:r>
            <a:r>
              <a:rPr lang="en-US" sz="2000" b="1" dirty="0">
                <a:latin typeface="DVOT-Yogesh" pitchFamily="2" charset="0"/>
                <a:cs typeface="DVOT-Yogesh" pitchFamily="2" charset="0"/>
                <a:sym typeface="Calibri (MS)"/>
              </a:rPr>
              <a:t>Hand on Training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देण्याचे योजले आहे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</a:p>
          <a:p>
            <a:pPr marL="91440" lvl="1" algn="just"/>
            <a:endParaRPr lang="hi-IN" sz="2000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20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7-ई] कार्यालयातील कामकाज अचुक होण्यासाठी प्रत्यक्ष कृत्रीम बुध्दीमत्ता तंत्रज्ञानाचा वापर [</a:t>
            </a:r>
            <a:r>
              <a:rPr lang="en-US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AI] </a:t>
            </a: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सुरू </a:t>
            </a: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करणे</a:t>
            </a:r>
            <a:r>
              <a:rPr lang="en-US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  <a:endParaRPr lang="hi-IN" sz="20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200000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कार्यालयातील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कामकाज अचुक होण्यासाठी प्रत्यक्ष कृत्रीम बुध्दीमत्ता तंत्रज्ञानाचा वापर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 करण्यावर काम सुरू आहे.</a:t>
            </a:r>
          </a:p>
          <a:p>
            <a:pPr marL="91440" lvl="1" algn="just">
              <a:lnSpc>
                <a:spcPct val="200000"/>
              </a:lnSpc>
            </a:pP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ii]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कार्यालयातील कामकाज अचुक होण्याकरिता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कृत्रीम बुध्दीमत्तेचा वापर लवकरच सुरू होईल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  <a:endParaRPr lang="hi-IN" sz="2000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20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126472"/>
            <a:ext cx="9622787" cy="938366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hi-IN" sz="2520" b="1" dirty="0">
                <a:latin typeface="DVOT-Yogesh" pitchFamily="2" charset="0"/>
                <a:cs typeface="DVOT-Yogesh" pitchFamily="2" charset="0"/>
                <a:sym typeface="Calibri (MS)"/>
              </a:rPr>
              <a:t>9] अधिकारी / कर्मचारी प्रशिक्षण, सेवा विषयक बाबी आणि कृत्रीम बुध्दीमत्ता तंत्रज्ञानाचा वापर [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AI]</a:t>
            </a:r>
          </a:p>
        </p:txBody>
      </p:sp>
    </p:spTree>
    <p:extLst>
      <p:ext uri="{BB962C8B-B14F-4D97-AF65-F5344CB8AC3E}">
        <p14:creationId xmlns:p14="http://schemas.microsoft.com/office/powerpoint/2010/main" val="85322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-3" y="-47969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693683" y="1098035"/>
            <a:ext cx="13441870" cy="631175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91440" lvl="1" algn="ctr">
              <a:lnSpc>
                <a:spcPct val="150000"/>
              </a:lnSpc>
            </a:pP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कार्यालयामध्ये राबविण्यात आलेले नाविन्यपुर्ण </a:t>
            </a: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उपक्रम</a:t>
            </a:r>
            <a:r>
              <a:rPr lang="en-US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:-</a:t>
            </a:r>
          </a:p>
          <a:p>
            <a:pPr marL="91440" lvl="1" algn="just">
              <a:lnSpc>
                <a:spcPct val="150000"/>
              </a:lnSpc>
            </a:pPr>
            <a:endParaRPr lang="hi-IN" sz="6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150000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100 दिवसाच्या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कृत</a:t>
            </a:r>
            <a:r>
              <a:rPr lang="en-GB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ी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 कार्यक्र</a:t>
            </a:r>
            <a:r>
              <a:rPr lang="en-GB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म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आराखड्या अंतर्गत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कडेवर असलेले बाळ, सैन्य दलात असलेले आजी/ माजी सैनिक, गरोदर स्त्री, अपंग व्यक्ती, </a:t>
            </a:r>
            <a:r>
              <a:rPr lang="hi-IN" sz="2000" b="1" dirty="0" smtClean="0">
                <a:latin typeface="DVOT-Yogesh" pitchFamily="2" charset="0"/>
                <a:cs typeface="DVOT-Yogesh" pitchFamily="2" charset="0"/>
                <a:sym typeface="Calibri (MS)"/>
              </a:rPr>
              <a:t>वयोवृ</a:t>
            </a:r>
            <a:r>
              <a:rPr lang="en-GB" sz="2000" b="1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द्</a:t>
            </a:r>
            <a:r>
              <a:rPr lang="hi-IN" sz="2000" b="1" dirty="0" smtClean="0">
                <a:latin typeface="DVOT-Yogesh" pitchFamily="2" charset="0"/>
                <a:cs typeface="DVOT-Yogesh" pitchFamily="2" charset="0"/>
                <a:sym typeface="Calibri (MS)"/>
              </a:rPr>
              <a:t>ध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व्यक्ती </a:t>
            </a:r>
            <a:r>
              <a:rPr lang="hi-IN" sz="2000" b="1" dirty="0" smtClean="0">
                <a:latin typeface="DVOT-Yogesh" pitchFamily="2" charset="0"/>
                <a:cs typeface="DVOT-Yogesh" pitchFamily="2" charset="0"/>
                <a:sym typeface="Calibri (MS)"/>
              </a:rPr>
              <a:t>असलेल्या</a:t>
            </a:r>
            <a:r>
              <a:rPr lang="en-GB" sz="2000" b="1" dirty="0" smtClean="0">
                <a:latin typeface="DVOT-Yogesh" pitchFamily="2" charset="0"/>
                <a:cs typeface="DVOT-Yogesh" pitchFamily="2" charset="0"/>
                <a:sym typeface="Calibri (MS)"/>
              </a:rPr>
              <a:t>ं</a:t>
            </a:r>
            <a:r>
              <a:rPr lang="hi-IN" sz="2000" b="1" dirty="0" smtClean="0">
                <a:latin typeface="DVOT-Yogesh" pitchFamily="2" charset="0"/>
                <a:cs typeface="DVOT-Yogesh" pitchFamily="2" charset="0"/>
                <a:sym typeface="Calibri (MS)"/>
              </a:rPr>
              <a:t>ना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नोंदणीसाठी प्रथम प्राधान्य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देऊन दस्त नोंदणी करण्यात येत असुन तसे फलक कार्यालयाच्या दर्शनिय भागात लावण्यात आलेले आहे. </a:t>
            </a:r>
            <a:endParaRPr lang="en-US" sz="2000" dirty="0" smtClean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150000"/>
              </a:lnSpc>
            </a:pPr>
            <a:endParaRPr lang="en-US" sz="600" dirty="0" smtClean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150000"/>
              </a:lnSpc>
            </a:pPr>
            <a:r>
              <a:rPr lang="en-US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ii]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नोंदणी झालेल्या दस्तांच्या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सुची क्र.2, नक्कल प्रती त्याच दिवशी अथवा दुस-या दिवशी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 दिल्या जातात.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सुची क्रमांक 2 ची प्रथम प्रत नोंदणीच्या दिवशी पक्षकारास विनामुल्य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 देण्यात येत आहे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  <a:endParaRPr lang="en-US" sz="2000" dirty="0" smtClean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150000"/>
              </a:lnSpc>
            </a:pPr>
            <a:endParaRPr lang="hi-IN" sz="600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150000"/>
              </a:lnSpc>
            </a:pPr>
            <a:r>
              <a:rPr lang="en-US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iii]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कार्यालयातील सर्व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अभिलेखाचे </a:t>
            </a:r>
            <a:r>
              <a:rPr lang="hi-IN" sz="2000" b="1" dirty="0" smtClean="0">
                <a:latin typeface="DVOT-Yogesh" pitchFamily="2" charset="0"/>
                <a:cs typeface="DVOT-Yogesh" pitchFamily="2" charset="0"/>
                <a:sym typeface="Calibri (MS)"/>
              </a:rPr>
              <a:t>संगणकीकरण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करण्यात येत असुन कार्यालयातील कामांमध्ये कागदांचा कमीत कमी वापर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करण्यात येत आहे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  <a:endParaRPr lang="en-US" sz="2000" dirty="0" smtClean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150000"/>
              </a:lnSpc>
            </a:pPr>
            <a:endParaRPr lang="hi-IN" sz="600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91440" lvl="1" algn="just">
              <a:lnSpc>
                <a:spcPct val="150000"/>
              </a:lnSpc>
            </a:pPr>
            <a:r>
              <a:rPr lang="en-US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iv]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सर्वासांठी एकच पेहराव असावा यासाठी सर्वानुमते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गणवेश [</a:t>
            </a:r>
            <a:r>
              <a:rPr lang="en-US" sz="2000" b="1" dirty="0">
                <a:latin typeface="DVOT-Yogesh" pitchFamily="2" charset="0"/>
                <a:cs typeface="DVOT-Yogesh" pitchFamily="2" charset="0"/>
                <a:sym typeface="Calibri (MS)"/>
              </a:rPr>
              <a:t>Dress Code]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ठरविण्यात येऊन आठवड्याचे दर गुरूवारी आणि गुरूवारी सुट्टी असलेस शुक्रवारी सर्व अधिकारी / कर्मचारी यांनी खादी पेहराव वापरण्यात येत आहे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  <a:r>
              <a:rPr lang="en-US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यामुळे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खादीस प्रोत्साहन मिळुन कापुस पिकविणाऱ्या विदर्भातील शेतकऱ्यास त्याचा अंतीमत: फायदा होईल.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/>
              <a:t>21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34099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hi-IN" sz="2520" b="1" dirty="0">
                <a:latin typeface="DVOT-Yogesh" pitchFamily="2" charset="0"/>
                <a:cs typeface="DVOT-Yogesh" pitchFamily="2" charset="0"/>
                <a:sym typeface="Calibri (MS)"/>
              </a:rPr>
              <a:t>10] नाविन्यपुर्ण उपक्रम 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14546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b="1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श्री. </a:t>
            </a:r>
            <a:r>
              <a:rPr lang="en-US" sz="2400" b="1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तानाजी</a:t>
            </a:r>
            <a:r>
              <a:rPr lang="en-US" sz="2400" b="1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ल. </a:t>
            </a:r>
            <a:r>
              <a:rPr lang="en-US" sz="2400" b="1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गंगावणे</a:t>
            </a:r>
            <a:r>
              <a:rPr lang="mr-IN" sz="2400" b="1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b="1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सह जिल्हा निबंधक वर्ग-1 तथा मुद्रांक जिल्हाधिकारी, </a:t>
            </a: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नागपूर शहर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xmlns="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1026" name="Picture 2" descr="https://static.wixstatic.com/media/116565_a3a6be07245e4fb6beebf6899e730bae~mv2.jpg/v1/fill/w_480,h_490,al_c,q_80,usm_0.66_1.00_0.01,enc_avif,quality_auto/116565_a3a6be07245e4fb6beebf6899e730bae~mv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51" y="3268229"/>
            <a:ext cx="45720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620CEFE2-3B7F-4D25-16BE-C16E5ED422B8}"/>
              </a:ext>
            </a:extLst>
          </p:cNvPr>
          <p:cNvSpPr/>
          <p:nvPr/>
        </p:nvSpPr>
        <p:spPr>
          <a:xfrm>
            <a:off x="86295" y="-4572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1. </a:t>
            </a:r>
            <a:r>
              <a:rPr lang="en-US" sz="2520" b="1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35" y="1189729"/>
            <a:ext cx="3676222" cy="6897982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6" descr="C:\Users\JDR-CITY-LAPTOP\Downloads\RTI bann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957" y="3366654"/>
            <a:ext cx="8175656" cy="4640700"/>
          </a:xfrm>
          <a:prstGeom prst="rect">
            <a:avLst/>
          </a:prstGeom>
          <a:ln w="762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05635" y="2503987"/>
            <a:ext cx="3462324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4201196" y="1123529"/>
            <a:ext cx="10161189" cy="2066618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444894" lvl="1" indent="-222447" algn="just">
              <a:lnSpc>
                <a:spcPts val="3539"/>
              </a:lnSpc>
              <a:buFont typeface="Arial"/>
              <a:buChar char="•"/>
            </a:pPr>
            <a:r>
              <a:rPr lang="hi-IN" sz="2000" b="1" u="sng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1-इ] माहिती अधिकार अधिनियमांतर्गत माहितीचे स्वयंप्रकटीकरण [</a:t>
            </a:r>
            <a:r>
              <a:rPr lang="en-US" sz="2000" b="1" u="sng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Protective Disclosure under RTI Act.] :-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 अधिकार अधिनियम 2005 कलम 3 अंतर्गत नोंदणी व मुद्रांक विभागाचे </a:t>
            </a:r>
            <a:r>
              <a:rPr lang="hi-IN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 यावर माहीतीचे अद्यावतीकरण करण्यात आले आहे. तसेच  कार्यालयाच्या दर्शनिय भागात याबाबत सुचना फलक लावण्यात आले आहे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32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D16FB-D5B7-F446-8CFF-F91211906C41}"/>
              </a:ext>
            </a:extLst>
          </p:cNvPr>
          <p:cNvSpPr txBox="1"/>
          <p:nvPr/>
        </p:nvSpPr>
        <p:spPr>
          <a:xfrm>
            <a:off x="2503804" y="245404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1. </a:t>
            </a:r>
            <a:r>
              <a:rPr lang="en-US" sz="2520" b="1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7" y="1015887"/>
            <a:ext cx="3363707" cy="6917490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06193" y="2946029"/>
            <a:ext cx="3093751" cy="823899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3919961" y="826427"/>
            <a:ext cx="10489722" cy="3556388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91440" lvl="1" algn="just">
              <a:lnSpc>
                <a:spcPts val="3539"/>
              </a:lnSpc>
              <a:buFont typeface="Arial"/>
              <a:buChar char="•"/>
            </a:pPr>
            <a:r>
              <a:rPr lang="hi-IN" sz="2000" b="1" u="sng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1-ई] सुरक्षितता [</a:t>
            </a:r>
            <a:r>
              <a:rPr lang="en-US" sz="2000" b="1" u="sng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Data / Cyber Security] :-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hi-IN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संकेतस्थळाला 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NIC </a:t>
            </a:r>
            <a:r>
              <a:rPr lang="hi-IN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पुणे यांच्या कडून उच्च सुरक्षितता [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High Security]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दिलेली आहे व त्यामुळे आतापर्यंत ते एकदाही बंद पडलेले नाही अथवा मंदगतीने / संथगतीने चालले नाही.</a:t>
            </a:r>
          </a:p>
          <a:p>
            <a:pPr marL="91440" lvl="1" algn="just">
              <a:lnSpc>
                <a:spcPts val="3539"/>
              </a:lnSpc>
              <a:buFont typeface="Arial"/>
              <a:buChar char="•"/>
            </a:pPr>
            <a:r>
              <a:rPr lang="hi-IN" sz="2000" b="1" u="sng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1-उ] लोकसेवा हक्क अधिनियमांतर्गत सेवा अधिसुचित करुन ऑनलाईन प्रसिध्द करणे:-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नोंदणी विभागाचे </a:t>
            </a:r>
            <a:r>
              <a:rPr lang="hi-IN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महाराष्ट्र लोकसेवा हक्क अधिनियम अंतर्गत अधिसुचित केलेल्या 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GB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ं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 </a:t>
            </a:r>
            <a:r>
              <a:rPr lang="hi-IN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माहीती प्रसिध्द </a:t>
            </a:r>
            <a:r>
              <a:rPr lang="hi-IN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</a:t>
            </a:r>
            <a:r>
              <a:rPr lang="en-GB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ी </a:t>
            </a:r>
            <a:r>
              <a:rPr lang="en-GB" sz="2000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 या </a:t>
            </a:r>
            <a:r>
              <a:rPr lang="hi-IN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कार्यालयाच्या दर्शनिय भागात सुध्दा याबाबत फलक लावण्यात आले आहे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961" y="4430113"/>
            <a:ext cx="10489722" cy="3630906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71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2. </a:t>
            </a:r>
            <a:r>
              <a:rPr lang="en-US" sz="2520" b="1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B48401-74EC-E90C-0C9C-6C07CBAEB31E}"/>
              </a:ext>
            </a:extLst>
          </p:cNvPr>
          <p:cNvSpPr txBox="1"/>
          <p:nvPr/>
        </p:nvSpPr>
        <p:spPr>
          <a:xfrm>
            <a:off x="394137" y="990636"/>
            <a:ext cx="13999779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hi-IN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 व मुद्रांक </a:t>
            </a:r>
            <a:r>
              <a:rPr lang="hi-IN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</a:t>
            </a:r>
            <a:r>
              <a:rPr lang="en-GB" sz="2000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च्या</a:t>
            </a:r>
            <a:r>
              <a:rPr lang="hi-IN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hi-IN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नागरिकांच्या जीवनातील अतिशय महत्वाच्या घडामोडींशी निगडीत 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आहे. स्थावर मालमत्तेची खरेदी-विक्री, मुद्रांक शुल्क भरणा, विवाह नोंदणी अशा विविध 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प्रकारच</a:t>
            </a:r>
            <a:r>
              <a:rPr lang="en-GB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े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कामकाज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 कार्यालयाचे अधिनस्त सह दुय्यम निबंधक कार्यालयामध्ये सर्व दस्तऐवज नोंदणीचे कामकाज ऑनलाईन पध्दतीने चालते. तसेच या कार्यालयामध्ये जनतेच्या दृष्टीने अभिनिर्णय, परतावा, मुल्यांकनाबाबत माहिती इत्यादी काम</a:t>
            </a:r>
            <a:r>
              <a:rPr lang="en-GB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े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चालत</a:t>
            </a:r>
            <a:r>
              <a:rPr lang="en-GB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ात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सर्व कामकाज हे </a:t>
            </a:r>
            <a:r>
              <a:rPr lang="hi-IN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 आवक प्रथम जावक [</a:t>
            </a:r>
            <a:r>
              <a:rPr lang="en-US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FIFO] </a:t>
            </a:r>
            <a:r>
              <a:rPr lang="hi-IN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प्रमाणे चालते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मात्र एखाद्या पक्षकारांनी त्यांची अडचण सांगितल्यास त्यांना तातडीने मदत करुन त्यांचे प्रकरण प्रथम प्राधान्याने निकाली काढले जाते.</a:t>
            </a:r>
          </a:p>
          <a:p>
            <a:pPr marL="614364" lvl="1" indent="-342900">
              <a:lnSpc>
                <a:spcPts val="4320"/>
              </a:lnSpc>
              <a:buFont typeface="Arial" panose="020B0604020202020204" pitchFamily="34" charset="0"/>
              <a:buChar char="•"/>
            </a:pPr>
            <a:r>
              <a:rPr lang="hi-IN" sz="2000" b="1" u="sng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2-अ</a:t>
            </a:r>
            <a:r>
              <a:rPr lang="hi-IN" sz="2000" b="1" u="sng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] या कार्यालयाने खालील </a:t>
            </a:r>
            <a:r>
              <a:rPr lang="en-US" sz="2000" b="1" u="sng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तीन</a:t>
            </a:r>
            <a:r>
              <a:rPr lang="hi-IN" sz="2000" b="1" u="sng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hi-IN" sz="2000" b="1" u="sng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[</a:t>
            </a:r>
            <a:r>
              <a:rPr lang="hi-IN" sz="2000" b="1" u="sng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</a:t>
            </a:r>
            <a:r>
              <a:rPr lang="en-US" sz="2000" b="1" u="sng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3</a:t>
            </a:r>
            <a:r>
              <a:rPr lang="hi-IN" sz="2000" b="1" u="sng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] </a:t>
            </a:r>
            <a:r>
              <a:rPr lang="hi-IN" sz="2000" b="1" u="sng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सेवांचे </a:t>
            </a:r>
            <a:r>
              <a:rPr lang="hi-IN" sz="2000" b="1" u="sng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सुलभीकरण</a:t>
            </a:r>
            <a:r>
              <a:rPr lang="en-US" sz="2000" b="1" u="sng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:-</a:t>
            </a:r>
            <a:endParaRPr lang="hi-IN" sz="2000" b="1" u="sng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i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] </a:t>
            </a:r>
            <a:r>
              <a:rPr lang="hi-IN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अभिनिर्णय प्रकरणे 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45 दिवासांच्या आत निकाली काढण्याचा कालावधी असुन या कार्यालयाद्वारे शासनाच्या 100 दिवसाच्या कार्यक्रम अंतर्गत या सेवेचा कालावधीमध्ये सदरील प्रकरणे </a:t>
            </a:r>
            <a:r>
              <a:rPr lang="hi-IN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30 दिवसांच्या आत निकाली 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काढण्यात येतात.</a:t>
            </a:r>
          </a:p>
          <a:p>
            <a:pPr marL="542927" lvl="1" indent="-271463">
              <a:lnSpc>
                <a:spcPts val="4320"/>
              </a:lnSpc>
            </a:pP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ii] </a:t>
            </a:r>
            <a:r>
              <a:rPr lang="hi-IN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परतावा प्रकरणे 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35 दिवसांच्या आत निकाली काढण्याचा कालावधी असुन या कार्यालयाद्वारे शासनाच्या 100 दिवसाच्या कार्यक्रम अंतर्गत या सेवेचा कालावधीमध्ये सदरील प्रकरणे </a:t>
            </a:r>
            <a:r>
              <a:rPr lang="hi-IN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20 दिवसांच्या आत निकाली 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काढण्यात येतात.</a:t>
            </a:r>
          </a:p>
          <a:p>
            <a:pPr marL="271464" lvl="1" algn="l">
              <a:lnSpc>
                <a:spcPts val="4320"/>
              </a:lnSpc>
            </a:pP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Iii]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नागरीकांच्या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सोईसाठी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नागपूर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शहर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दोन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सह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निबंधक </a:t>
            </a:r>
            <a:r>
              <a:rPr lang="en-US" sz="2000" b="1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शनिवार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b="1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रविवार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साप्ताहिक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सुट्टीच्या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सुरु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5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7611770" y="1231371"/>
            <a:ext cx="6754940" cy="1782853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mr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3-आ] मुदतबाह्य अभिलेख नष्ट करणेबाबत :-</a:t>
            </a:r>
            <a:r>
              <a:rPr lang="mr-IN" sz="2000" dirty="0">
                <a:latin typeface="DVOT-Yogesh" pitchFamily="2" charset="0"/>
                <a:cs typeface="DVOT-Yogesh" pitchFamily="2" charset="0"/>
                <a:sym typeface="Calibri (MS)"/>
              </a:rPr>
              <a:t> अभिलेखांचे वर्गीकरण करणेत आले असून निर्लेखनाची कार्यवाही करुन कालबाह्य झालेला अभिलेख नष्ट करणेबाबत </a:t>
            </a:r>
            <a:r>
              <a:rPr lang="mr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कार्यव</a:t>
            </a:r>
            <a:r>
              <a:rPr lang="en-GB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ा</a:t>
            </a:r>
            <a:r>
              <a:rPr lang="mr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ही </a:t>
            </a:r>
            <a:r>
              <a:rPr lang="mr-IN" sz="2000" dirty="0">
                <a:latin typeface="DVOT-Yogesh" pitchFamily="2" charset="0"/>
                <a:cs typeface="DVOT-Yogesh" pitchFamily="2" charset="0"/>
                <a:sym typeface="Calibri (MS)"/>
              </a:rPr>
              <a:t>सुरू आहे</a:t>
            </a:r>
            <a:r>
              <a:rPr lang="mr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  <a:endParaRPr lang="en-US" sz="2000" dirty="0" smtClean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mr-IN" sz="2000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BBB99E3-03D9-C8B3-0970-502E78BE0968}"/>
              </a:ext>
            </a:extLst>
          </p:cNvPr>
          <p:cNvSpPr txBox="1"/>
          <p:nvPr/>
        </p:nvSpPr>
        <p:spPr>
          <a:xfrm>
            <a:off x="292246" y="1232790"/>
            <a:ext cx="6754940" cy="1782853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mr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3-अ] अभिलेख निंदणीकरण व वर्गीकरण :-</a:t>
            </a:r>
            <a:r>
              <a:rPr lang="mr-IN" sz="2000" dirty="0">
                <a:latin typeface="DVOT-Yogesh" pitchFamily="2" charset="0"/>
                <a:cs typeface="DVOT-Yogesh" pitchFamily="2" charset="0"/>
                <a:sym typeface="Calibri (MS)"/>
              </a:rPr>
              <a:t> या कार्यालयातील अभिलेखांचे सहा [</a:t>
            </a:r>
            <a:r>
              <a:rPr lang="mr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06] </a:t>
            </a:r>
            <a:r>
              <a:rPr lang="en-GB" sz="2000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गठ्ठे</a:t>
            </a:r>
            <a:r>
              <a:rPr lang="en-GB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mr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पध्दतीने </a:t>
            </a:r>
            <a:r>
              <a:rPr lang="mr-IN" sz="2000" dirty="0">
                <a:latin typeface="DVOT-Yogesh" pitchFamily="2" charset="0"/>
                <a:cs typeface="DVOT-Yogesh" pitchFamily="2" charset="0"/>
                <a:sym typeface="Calibri (MS)"/>
              </a:rPr>
              <a:t>निंदणीकरण करण्यात आलेले असून सर्व </a:t>
            </a:r>
            <a:r>
              <a:rPr lang="en-GB" sz="2000" dirty="0" err="1">
                <a:latin typeface="DVOT-Yogesh" pitchFamily="2" charset="0"/>
                <a:cs typeface="DVOT-Yogesh" pitchFamily="2" charset="0"/>
                <a:sym typeface="Calibri (MS)"/>
              </a:rPr>
              <a:t>गठ्ठे</a:t>
            </a:r>
            <a:r>
              <a:rPr lang="mr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mr-IN" sz="2000" dirty="0">
                <a:latin typeface="DVOT-Yogesh" pitchFamily="2" charset="0"/>
                <a:cs typeface="DVOT-Yogesh" pitchFamily="2" charset="0"/>
                <a:sym typeface="Calibri (MS)"/>
              </a:rPr>
              <a:t>वर्ष निहाय / प्रकरण निहाय लावणेत आलेले आहेत व </a:t>
            </a:r>
            <a:r>
              <a:rPr lang="mr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त्या</a:t>
            </a:r>
            <a:r>
              <a:rPr lang="en-GB" sz="2000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ची</a:t>
            </a:r>
            <a:r>
              <a:rPr lang="en-GB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GB" sz="2000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वर्गवारी</a:t>
            </a:r>
            <a:r>
              <a:rPr lang="mr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mr-IN" sz="2000" dirty="0">
                <a:latin typeface="DVOT-Yogesh" pitchFamily="2" charset="0"/>
                <a:cs typeface="DVOT-Yogesh" pitchFamily="2" charset="0"/>
                <a:sym typeface="Calibri (MS)"/>
              </a:rPr>
              <a:t>अ / ब / क / ड प्रमाणे लावण्यात आलेल्या आहेत</a:t>
            </a:r>
            <a:r>
              <a:rPr lang="mr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  <a:r>
              <a:rPr lang="en-GB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endParaRPr lang="mr-IN" sz="2000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3. </a:t>
            </a:r>
            <a:r>
              <a:rPr lang="mr-IN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6" y="3298575"/>
            <a:ext cx="6754940" cy="4700229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770" y="3298575"/>
            <a:ext cx="6754940" cy="4700229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6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7611770" y="975982"/>
            <a:ext cx="6754940" cy="2293631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3-ई</a:t>
            </a: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] जुन्या व निरुपयोगी जड वस्तुंची विल्हेवाट : -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 जुन्या तुटलेल्या व निरुपयोगी खुर्च्या / इतर किरकोळ सामान यांची विल्हेवाट लावलेली आहे.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 smtClean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 smtClean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BBB99E3-03D9-C8B3-0970-502E78BE0968}"/>
              </a:ext>
            </a:extLst>
          </p:cNvPr>
          <p:cNvSpPr txBox="1"/>
          <p:nvPr/>
        </p:nvSpPr>
        <p:spPr>
          <a:xfrm>
            <a:off x="292246" y="1062531"/>
            <a:ext cx="6754940" cy="2123371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3-इ</a:t>
            </a: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] जड वस्तु संग्रह नोंदवही अद्यावतीकरण : -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 कार्यालयास प्राप्त होणाऱ्या जड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वस्तुंची</a:t>
            </a:r>
            <a:r>
              <a:rPr lang="en-GB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GB" sz="2000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नोंद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जड वस्तु संग्रह नोंदवही मध्ये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घेण्यात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येऊन सदरील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नोंदवही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अद्यावत ठेवण्यात येते. जड वस्तु संग्रह नोंदवहीच्या नोंदीनुसार वस्तुंची पडताळणी करण्यात आलेली असुन त्याबाबत प्रमाणपत्र देणेत आलेले आहे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  <a:endParaRPr lang="hi-IN" sz="2000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3. </a:t>
            </a:r>
            <a:r>
              <a:rPr lang="mr-IN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5" y="3520525"/>
            <a:ext cx="6754941" cy="4518139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770" y="3553267"/>
            <a:ext cx="6754940" cy="4520977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45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-3" y="-5257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7</a:t>
            </a:r>
            <a:endParaRPr lang="en-IN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BBB99E3-03D9-C8B3-0970-502E78BE0968}"/>
              </a:ext>
            </a:extLst>
          </p:cNvPr>
          <p:cNvSpPr txBox="1"/>
          <p:nvPr/>
        </p:nvSpPr>
        <p:spPr>
          <a:xfrm>
            <a:off x="292246" y="1144489"/>
            <a:ext cx="13817892" cy="1833930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3-उ</a:t>
            </a: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] जुन्या वाहनांचे </a:t>
            </a:r>
            <a:r>
              <a:rPr lang="hi-IN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निर्लेखन</a:t>
            </a:r>
            <a:r>
              <a:rPr lang="en-US" sz="2000" b="1" u="sng" dirty="0" smtClean="0">
                <a:latin typeface="DVOT-Yogesh" pitchFamily="2" charset="0"/>
                <a:cs typeface="DVOT-Yogesh" pitchFamily="2" charset="0"/>
                <a:sym typeface="Calibri (MS)"/>
              </a:rPr>
              <a:t> :-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hi-IN" sz="1300" b="1" u="sng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algn="just"/>
            <a:r>
              <a:rPr lang="en-US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     </a:t>
            </a:r>
            <a:r>
              <a:rPr lang="en-US" sz="2000" dirty="0" err="1" smtClean="0">
                <a:latin typeface="DVOT-Yogesh" pitchFamily="2" charset="0"/>
                <a:cs typeface="DVOT-Yogesh" pitchFamily="2" charset="0"/>
                <a:sym typeface="Calibri (MS)"/>
              </a:rPr>
              <a:t>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या कार्यालयास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जुने वाहन क्र.- </a:t>
            </a:r>
            <a:r>
              <a:rPr lang="en-US" sz="2000" b="1" dirty="0">
                <a:latin typeface="DVOT-Yogesh" pitchFamily="2" charset="0"/>
                <a:cs typeface="DVOT-Yogesh" pitchFamily="2" charset="0"/>
                <a:sym typeface="Calibri (MS)"/>
              </a:rPr>
              <a:t>MH31-AG9577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होते. त्याचे निर्लेखन पत्र जा. क्र. का.-6 / वाहन निर्लेखन /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टाटा इंडिका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/ एम. </a:t>
            </a:r>
            <a:r>
              <a:rPr lang="en-US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</a:p>
          <a:p>
            <a:pPr algn="just"/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        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एच.31-ए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. जी.-9577 / 8855-58 / 2024, दिनांक 15/07/2024 अन्वये निर्लेखन केलेले आहे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  <a:r>
              <a:rPr lang="en-US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</a:p>
          <a:p>
            <a:pPr algn="just"/>
            <a:endParaRPr lang="hi-IN" sz="1000" dirty="0">
              <a:latin typeface="DVOT-Yogesh" pitchFamily="2" charset="0"/>
              <a:cs typeface="DVOT-Yogesh" pitchFamily="2" charset="0"/>
              <a:sym typeface="Calibri (MS)"/>
            </a:endParaRPr>
          </a:p>
          <a:p>
            <a:pPr algn="just"/>
            <a:r>
              <a:rPr lang="en-US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     ii</a:t>
            </a:r>
            <a:r>
              <a:rPr lang="en-US" sz="2000" dirty="0">
                <a:latin typeface="DVOT-Yogesh" pitchFamily="2" charset="0"/>
                <a:cs typeface="DVOT-Yogesh" pitchFamily="2" charset="0"/>
                <a:sym typeface="Calibri (MS)"/>
              </a:rPr>
              <a:t>]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उक्त निर्लेखनानंतर या कार्यालयास वाहन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सुझुकी इर्टीगा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प्राप्त झालेली असुन त्याचा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वाहन क्र.- </a:t>
            </a:r>
            <a:r>
              <a:rPr lang="en-US" sz="2000" b="1" dirty="0">
                <a:latin typeface="DVOT-Yogesh" pitchFamily="2" charset="0"/>
                <a:cs typeface="DVOT-Yogesh" pitchFamily="2" charset="0"/>
                <a:sym typeface="Calibri (MS)"/>
              </a:rPr>
              <a:t>MH31-GA1160 </a:t>
            </a:r>
            <a:r>
              <a:rPr lang="hi-IN" sz="2000" dirty="0">
                <a:latin typeface="DVOT-Yogesh" pitchFamily="2" charset="0"/>
                <a:cs typeface="DVOT-Yogesh" pitchFamily="2" charset="0"/>
                <a:sym typeface="Calibri (MS)"/>
              </a:rPr>
              <a:t>असा आहे</a:t>
            </a:r>
            <a:r>
              <a:rPr lang="hi-IN" sz="2000" dirty="0" smtClean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  <a:endParaRPr lang="hi-IN" sz="2000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3. </a:t>
            </a:r>
            <a:r>
              <a:rPr lang="mr-IN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539" y="3644461"/>
            <a:ext cx="5803460" cy="4351875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30" y="3644461"/>
            <a:ext cx="5975131" cy="4351875"/>
          </a:xfrm>
          <a:prstGeom prst="rect">
            <a:avLst/>
          </a:prstGeom>
          <a:ln w="762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10221433" y="3085694"/>
            <a:ext cx="1905158" cy="420778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000" b="1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नविन</a:t>
            </a:r>
            <a:r>
              <a:rPr lang="hi-IN" sz="2000" b="1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वाहन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2523716" y="3042157"/>
            <a:ext cx="1905158" cy="420778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hi-IN" sz="2000" b="1" dirty="0">
                <a:latin typeface="DVOT-Yogesh" pitchFamily="2" charset="0"/>
                <a:cs typeface="DVOT-Yogesh" pitchFamily="2" charset="0"/>
                <a:sym typeface="Calibri (MS)"/>
              </a:rPr>
              <a:t>जुने वाहन</a:t>
            </a:r>
          </a:p>
        </p:txBody>
      </p:sp>
    </p:spTree>
    <p:extLst>
      <p:ext uri="{BB962C8B-B14F-4D97-AF65-F5344CB8AC3E}">
        <p14:creationId xmlns:p14="http://schemas.microsoft.com/office/powerpoint/2010/main" val="239218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4. </a:t>
            </a:r>
            <a:r>
              <a:rPr lang="en-US" sz="2520" b="1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479808"/>
              </p:ext>
            </p:extLst>
          </p:nvPr>
        </p:nvGraphicFramePr>
        <p:xfrm>
          <a:off x="666040" y="4485293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</a:t>
                      </a: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</a:t>
                      </a:r>
                      <a:r>
                        <a:rPr lang="en-GB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त्य</a:t>
                      </a: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क्ष </a:t>
                      </a: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19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19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45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45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15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15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</a:t>
                      </a: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ए</a:t>
                      </a: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म </a:t>
                      </a: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50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50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96284820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451258" y="1044375"/>
            <a:ext cx="13727877" cy="3343563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286541" lvl="1" algn="just">
              <a:lnSpc>
                <a:spcPts val="4559"/>
              </a:lnSpc>
            </a:pPr>
            <a:r>
              <a:rPr lang="en-US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4</a:t>
            </a: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-</a:t>
            </a:r>
            <a:r>
              <a:rPr lang="en-US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अ, आ</a:t>
            </a:r>
            <a:r>
              <a:rPr lang="hi-IN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]</a:t>
            </a:r>
            <a:r>
              <a:rPr lang="en-US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000" b="1" u="sng" dirty="0" err="1">
                <a:latin typeface="DVOT-Yogesh" pitchFamily="2" charset="0"/>
                <a:cs typeface="DVOT-Yogesh" pitchFamily="2" charset="0"/>
                <a:sym typeface="Calibri (MS)"/>
              </a:rPr>
              <a:t>पोर्टल</a:t>
            </a:r>
            <a:r>
              <a:rPr lang="en-US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000" b="1" u="sng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तक्रारी</a:t>
            </a:r>
            <a:r>
              <a:rPr lang="en-US" sz="2000" b="1" u="sng" dirty="0">
                <a:latin typeface="DVOT-Yogesh" pitchFamily="2" charset="0"/>
                <a:cs typeface="DVOT-Yogesh" pitchFamily="2" charset="0"/>
                <a:sym typeface="Calibri (MS)"/>
              </a:rPr>
              <a:t> :-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सह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</a:t>
            </a:r>
            <a:r>
              <a:rPr lang="hi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नागपूर शहर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b="1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b="1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b="1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b="1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endParaRPr lang="en-US" sz="2000" b="1" dirty="0" smtClean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286541" lvl="1" algn="just">
              <a:lnSpc>
                <a:spcPts val="4559"/>
              </a:lnSpc>
            </a:pPr>
            <a:endParaRPr lang="en-US" sz="1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286541" lvl="1" algn="ctr">
              <a:lnSpc>
                <a:spcPts val="4559"/>
              </a:lnSpc>
            </a:pP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 कार्यालयाकड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े</a:t>
            </a:r>
            <a:r>
              <a:rPr lang="hi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दिनांक 31/03/2025 अखेर एकुण प्राप्त तक्रारी व निकाली तक्रारी पुढील प्रमाणे.</a:t>
            </a:r>
          </a:p>
          <a:p>
            <a:pPr marL="286541" lvl="1" algn="ctr">
              <a:lnSpc>
                <a:spcPts val="4559"/>
              </a:lnSpc>
            </a:pPr>
            <a:r>
              <a:rPr lang="hi-IN" sz="2200" b="1" u="sng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दिनांक 01/04/2024 ते दिनांक 31/03/2025.</a:t>
            </a:r>
          </a:p>
        </p:txBody>
      </p:sp>
    </p:spTree>
    <p:extLst>
      <p:ext uri="{BB962C8B-B14F-4D97-AF65-F5344CB8AC3E}">
        <p14:creationId xmlns:p14="http://schemas.microsoft.com/office/powerpoint/2010/main" val="6141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5539</TotalTime>
  <Words>2131</Words>
  <Application>Microsoft Office PowerPoint</Application>
  <PresentationFormat>Custom</PresentationFormat>
  <Paragraphs>193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JDR-CITY-LAPTOP</cp:lastModifiedBy>
  <cp:revision>615</cp:revision>
  <dcterms:created xsi:type="dcterms:W3CDTF">2024-04-01T08:16:19Z</dcterms:created>
  <dcterms:modified xsi:type="dcterms:W3CDTF">2025-04-29T11:13:15Z</dcterms:modified>
</cp:coreProperties>
</file>